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5149850"/>
  <p:notesSz cx="9144000" cy="514985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C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5" d="100"/>
          <a:sy n="145" d="100"/>
        </p:scale>
        <p:origin x="624" y="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6453"/>
            <a:ext cx="7772400" cy="10814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3916"/>
            <a:ext cx="6400800" cy="12874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Gotham HTF Book"/>
                <a:cs typeface="Gotham HTF Book"/>
              </a:defRPr>
            </a:lvl1pPr>
          </a:lstStyle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1">
                <a:solidFill>
                  <a:srgbClr val="1F366A"/>
                </a:solidFill>
                <a:latin typeface="Noto Sans CJK SC Bold"/>
                <a:cs typeface="Noto Sans CJK SC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Gotham HTF Book"/>
                <a:cs typeface="Gotham HTF Book"/>
              </a:defRPr>
            </a:lvl1pPr>
          </a:lstStyle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1">
                <a:solidFill>
                  <a:srgbClr val="1F366A"/>
                </a:solidFill>
                <a:latin typeface="Noto Sans CJK SC Bold"/>
                <a:cs typeface="Noto Sans CJK SC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4465"/>
            <a:ext cx="3977640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4465"/>
            <a:ext cx="3977640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Gotham HTF Book"/>
                <a:cs typeface="Gotham HTF Book"/>
              </a:defRPr>
            </a:lvl1pPr>
          </a:lstStyle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1">
                <a:solidFill>
                  <a:srgbClr val="1F366A"/>
                </a:solidFill>
                <a:latin typeface="Noto Sans CJK SC Bold"/>
                <a:cs typeface="Noto Sans CJK SC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Gotham HTF Book"/>
                <a:cs typeface="Gotham HTF Book"/>
              </a:defRPr>
            </a:lvl1pPr>
          </a:lstStyle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Gotham HTF Book"/>
                <a:cs typeface="Gotham HTF Book"/>
              </a:defRPr>
            </a:lvl1pPr>
          </a:lstStyle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696200" y="204210"/>
            <a:ext cx="1170431" cy="53949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7772400" y="167640"/>
            <a:ext cx="1170940" cy="576580"/>
          </a:xfrm>
          <a:custGeom>
            <a:avLst/>
            <a:gdLst/>
            <a:ahLst/>
            <a:cxnLst/>
            <a:rect l="l" t="t" r="r" b="b"/>
            <a:pathLst>
              <a:path w="1170940" h="576580">
                <a:moveTo>
                  <a:pt x="1170431" y="0"/>
                </a:moveTo>
                <a:lnTo>
                  <a:pt x="0" y="0"/>
                </a:lnTo>
                <a:lnTo>
                  <a:pt x="0" y="576072"/>
                </a:lnTo>
                <a:lnTo>
                  <a:pt x="1170431" y="576072"/>
                </a:lnTo>
                <a:lnTo>
                  <a:pt x="117043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9740" y="985514"/>
            <a:ext cx="8224519" cy="4216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1" i="1">
                <a:solidFill>
                  <a:srgbClr val="1F366A"/>
                </a:solidFill>
                <a:latin typeface="Noto Sans CJK SC Bold"/>
                <a:cs typeface="Noto Sans CJK SC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60509" y="1411226"/>
            <a:ext cx="8222980" cy="23945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9360"/>
            <a:ext cx="292608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9360"/>
            <a:ext cx="210312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817902" y="4819408"/>
            <a:ext cx="174625" cy="1625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Gotham HTF Book"/>
                <a:cs typeface="Gotham HTF Book"/>
              </a:defRPr>
            </a:lvl1pPr>
          </a:lstStyle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51140" y="196423"/>
            <a:ext cx="80391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全球分</a:t>
            </a:r>
            <a:r>
              <a:rPr sz="1200" b="0" spc="35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销</a:t>
            </a:r>
            <a:r>
              <a:rPr sz="1200" b="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商 </a:t>
            </a:r>
            <a:r>
              <a:rPr sz="1200" b="0" spc="3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合规</a:t>
            </a:r>
            <a:r>
              <a:rPr sz="12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工具包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59740" y="985514"/>
            <a:ext cx="4314825" cy="914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00" b="1" spc="-5" dirty="0">
                <a:solidFill>
                  <a:srgbClr val="1F366A"/>
                </a:solidFill>
                <a:latin typeface="Noto Sans CJK SC Bold"/>
                <a:cs typeface="Noto Sans CJK SC Bold"/>
              </a:rPr>
              <a:t>确保往来账目和记录完整准确</a:t>
            </a:r>
            <a:endParaRPr sz="2600">
              <a:latin typeface="Noto Sans CJK SC Bold"/>
              <a:cs typeface="Noto Sans CJK SC Bold"/>
            </a:endParaRPr>
          </a:p>
          <a:p>
            <a:pPr marL="13335">
              <a:lnSpc>
                <a:spcPct val="100000"/>
              </a:lnSpc>
              <a:spcBef>
                <a:spcPts val="1485"/>
              </a:spcBef>
            </a:pPr>
            <a:r>
              <a:rPr sz="2000" b="1" spc="-5" dirty="0">
                <a:solidFill>
                  <a:srgbClr val="006D6F"/>
                </a:solidFill>
                <a:latin typeface="Noto Sans CJK SC Bold"/>
                <a:cs typeface="Noto Sans CJK SC Bold"/>
              </a:rPr>
              <a:t>记录晚餐详情：第1部分</a:t>
            </a:r>
            <a:endParaRPr sz="2000">
              <a:latin typeface="Noto Sans CJK SC Bold"/>
              <a:cs typeface="Noto Sans CJK SC Bol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2440" y="227681"/>
            <a:ext cx="2007235" cy="434975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65"/>
              </a:spcBef>
            </a:pPr>
            <a:r>
              <a:rPr sz="1200" b="1" dirty="0">
                <a:solidFill>
                  <a:srgbClr val="707074"/>
                </a:solidFill>
                <a:latin typeface="Noto Sans CJK SC Bold"/>
                <a:cs typeface="Noto Sans CJK SC Bold"/>
              </a:rPr>
              <a:t>插入公司名称/活动/职务/徽标</a:t>
            </a:r>
            <a:endParaRPr sz="1200">
              <a:latin typeface="Noto Sans CJK SC Bold"/>
              <a:cs typeface="Noto Sans CJK SC Bold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20128" y="203449"/>
            <a:ext cx="544067" cy="54406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867400" y="1447033"/>
            <a:ext cx="3276599" cy="3696453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60509" y="1943350"/>
            <a:ext cx="5245100" cy="2336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3815" algn="just">
              <a:lnSpc>
                <a:spcPct val="125000"/>
              </a:lnSpc>
              <a:spcBef>
                <a:spcPts val="100"/>
              </a:spcBef>
            </a:pPr>
            <a:r>
              <a:rPr sz="12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您要安排与现有客户共进一顿普通的晚餐，讨论与医疗器械产品相关的正当业 务事宜。晚餐后，务必保存此次晚餐的所有相关材料，并及时记录。</a:t>
            </a:r>
            <a:r>
              <a:rPr sz="1200" b="1" u="sng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Bold"/>
                <a:cs typeface="Noto Sans CJK SC Bold"/>
              </a:rPr>
              <a:t>有哪些最 佳做法？</a:t>
            </a:r>
            <a:endParaRPr sz="1200" dirty="0">
              <a:latin typeface="Noto Sans CJK SC Bold"/>
              <a:cs typeface="Noto Sans CJK SC Bold"/>
            </a:endParaRPr>
          </a:p>
          <a:p>
            <a:pPr marL="355600" marR="53340" indent="-342900">
              <a:lnSpc>
                <a:spcPct val="125000"/>
              </a:lnSpc>
              <a:spcBef>
                <a:spcPts val="495"/>
              </a:spcBef>
              <a:buClr>
                <a:srgbClr val="006D6F"/>
              </a:buClr>
              <a:buAutoNum type="alphaUcPeriod"/>
              <a:tabLst>
                <a:tab pos="354965" algn="l"/>
                <a:tab pos="355600" algn="l"/>
              </a:tabLst>
            </a:pPr>
            <a:r>
              <a:rPr sz="12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请查阅贵公司关于保存完整准确记录的指南，或联系[插入公司联系人]寻 求指导，以确保了解所有信息。</a:t>
            </a:r>
            <a:endParaRPr sz="1200" dirty="0">
              <a:latin typeface="Noto Sans CJK SC Regular"/>
              <a:cs typeface="Noto Sans CJK SC Regular"/>
            </a:endParaRPr>
          </a:p>
          <a:p>
            <a:pPr marL="355600" marR="309880" indent="-342900">
              <a:lnSpc>
                <a:spcPct val="125000"/>
              </a:lnSpc>
              <a:spcBef>
                <a:spcPts val="500"/>
              </a:spcBef>
              <a:buClr>
                <a:srgbClr val="006D6F"/>
              </a:buClr>
              <a:buAutoNum type="alphaUcPeriod"/>
              <a:tabLst>
                <a:tab pos="354965" algn="l"/>
                <a:tab pos="355600" algn="l"/>
              </a:tabLst>
            </a:pPr>
            <a:r>
              <a:rPr sz="12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整理晚餐收据明细，以及用餐的客户、日期及业务目的等相关信息， 及时向公司的交易记录负责人提供资料（如适用）。</a:t>
            </a:r>
            <a:endParaRPr sz="1200" dirty="0">
              <a:latin typeface="Noto Sans CJK SC Regular"/>
              <a:cs typeface="Noto Sans CJK SC Regular"/>
            </a:endParaRPr>
          </a:p>
          <a:p>
            <a:pPr marL="355600" indent="-342900">
              <a:lnSpc>
                <a:spcPct val="100000"/>
              </a:lnSpc>
              <a:spcBef>
                <a:spcPts val="865"/>
              </a:spcBef>
              <a:buClr>
                <a:srgbClr val="006D6F"/>
              </a:buClr>
              <a:buAutoNum type="alphaUcPeriod"/>
              <a:tabLst>
                <a:tab pos="354965" algn="l"/>
                <a:tab pos="355600" algn="l"/>
              </a:tabLst>
            </a:pPr>
            <a:r>
              <a:rPr sz="12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与交易记录负责人进行跟进，并仔细检查您的输入，确保记录完整准确。</a:t>
            </a:r>
            <a:endParaRPr sz="1200" dirty="0">
              <a:latin typeface="Noto Sans CJK SC Regular"/>
              <a:cs typeface="Noto Sans CJK SC Regular"/>
            </a:endParaRPr>
          </a:p>
          <a:p>
            <a:pPr marL="355600" indent="-342900">
              <a:lnSpc>
                <a:spcPct val="100000"/>
              </a:lnSpc>
              <a:spcBef>
                <a:spcPts val="855"/>
              </a:spcBef>
              <a:buClr>
                <a:srgbClr val="006D6F"/>
              </a:buClr>
              <a:buAutoNum type="alphaUcPeriod"/>
              <a:tabLst>
                <a:tab pos="354965" algn="l"/>
                <a:tab pos="355600" algn="l"/>
              </a:tabLst>
            </a:pPr>
            <a:r>
              <a:rPr sz="12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以上全部。</a:t>
            </a:r>
            <a:endParaRPr sz="1200" dirty="0">
              <a:latin typeface="Noto Sans CJK SC Regular"/>
              <a:cs typeface="Noto Sans CJK SC Regular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59994" y="223227"/>
            <a:ext cx="6227445" cy="587375"/>
          </a:xfrm>
          <a:custGeom>
            <a:avLst/>
            <a:gdLst/>
            <a:ahLst/>
            <a:cxnLst/>
            <a:rect l="l" t="t" r="r" b="b"/>
            <a:pathLst>
              <a:path w="6227445" h="587375">
                <a:moveTo>
                  <a:pt x="6227305" y="0"/>
                </a:moveTo>
                <a:lnTo>
                  <a:pt x="0" y="0"/>
                </a:lnTo>
                <a:lnTo>
                  <a:pt x="0" y="587298"/>
                </a:lnTo>
                <a:lnTo>
                  <a:pt x="6227305" y="587298"/>
                </a:lnTo>
                <a:lnTo>
                  <a:pt x="622730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/>
              <a:t>1</a:t>
            </a:fld>
            <a:endParaRPr dirty="0"/>
          </a:p>
        </p:txBody>
      </p:sp>
      <p:sp>
        <p:nvSpPr>
          <p:cNvPr id="11" name="TextBox 10"/>
          <p:cNvSpPr txBox="1"/>
          <p:nvPr/>
        </p:nvSpPr>
        <p:spPr>
          <a:xfrm>
            <a:off x="76200" y="25827"/>
            <a:ext cx="730420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 smtClean="0">
                <a:solidFill>
                  <a:srgbClr val="FF0000"/>
                </a:solidFill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免责声明：</a:t>
            </a:r>
            <a:r>
              <a:rPr lang="ja-JP" altLang="en-US" sz="700" dirty="0" smtClean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请注意，本文档来自先进医疗技术协会</a:t>
            </a:r>
            <a:r>
              <a:rPr lang="en-US" altLang="ja-JP" sz="700" dirty="0" smtClean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(</a:t>
            </a:r>
            <a:r>
              <a:rPr lang="en-US" sz="700" dirty="0" smtClean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Advanced Medical Technology Association®、 </a:t>
            </a:r>
            <a:r>
              <a:rPr lang="en-US" sz="700" dirty="0" err="1" smtClean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AdvaMed</a:t>
            </a:r>
            <a:r>
              <a:rPr lang="en-US" sz="700" dirty="0" smtClean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®) </a:t>
            </a:r>
            <a:r>
              <a:rPr lang="ja-JP" altLang="en-US" sz="700" dirty="0" smtClean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网站上的“全球经销商合规工具包”，其网址为 </a:t>
            </a:r>
          </a:p>
          <a:p>
            <a:r>
              <a:rPr lang="en-US" sz="700" dirty="0" smtClean="0">
                <a:solidFill>
                  <a:srgbClr val="006C6D"/>
                </a:solidFill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https://link.edgepilot.com/s/9e91f19e/we7yS5mpEEOE6i0BrMxUkw?u=https://www.advamed.org/issues/ethics-compliance/global-distributor-compliance-toolkit</a:t>
            </a:r>
          </a:p>
          <a:p>
            <a:endParaRPr lang="en-US" sz="700" dirty="0">
              <a:solidFill>
                <a:srgbClr val="006C6D"/>
              </a:solidFill>
              <a:latin typeface="Noto Sans CJK SC Regular" panose="020B0500000000000000" pitchFamily="34" charset="-128"/>
              <a:ea typeface="Noto Sans CJK SC Regular" panose="020B0500000000000000" pitchFamily="34" charset="-128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51140" y="242143"/>
            <a:ext cx="8039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全球分</a:t>
            </a:r>
            <a:r>
              <a:rPr sz="1200" b="0" spc="35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销</a:t>
            </a:r>
            <a:r>
              <a:rPr sz="1200" b="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商</a:t>
            </a:r>
            <a:endParaRPr sz="1200">
              <a:latin typeface="Noto Sans CJK SC Medium"/>
              <a:cs typeface="Noto Sans CJK S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51140" y="470743"/>
            <a:ext cx="7950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合规</a:t>
            </a:r>
            <a:r>
              <a:rPr sz="12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工具包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59740" y="985514"/>
            <a:ext cx="431482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i="0" spc="-5" dirty="0">
                <a:latin typeface="Noto Sans CJK SC Bold"/>
                <a:cs typeface="Noto Sans CJK SC Bold"/>
              </a:rPr>
              <a:t>确保往来账目和记录完整准确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2440" y="227681"/>
            <a:ext cx="2007235" cy="434975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65"/>
              </a:spcBef>
            </a:pPr>
            <a:r>
              <a:rPr sz="1200" b="1" dirty="0">
                <a:solidFill>
                  <a:srgbClr val="707074"/>
                </a:solidFill>
                <a:latin typeface="Noto Sans CJK SC Bold"/>
                <a:cs typeface="Noto Sans CJK SC Bold"/>
              </a:rPr>
              <a:t>插入公司名称/活动/职务/徽标</a:t>
            </a:r>
            <a:endParaRPr sz="1200">
              <a:latin typeface="Noto Sans CJK SC Bold"/>
              <a:cs typeface="Noto Sans CJK SC Bold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20128" y="203449"/>
            <a:ext cx="544067" cy="544067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5867400" y="1581150"/>
            <a:ext cx="3048000" cy="3298825"/>
          </a:xfrm>
          <a:custGeom>
            <a:avLst/>
            <a:gdLst/>
            <a:ahLst/>
            <a:cxnLst/>
            <a:rect l="l" t="t" r="r" b="b"/>
            <a:pathLst>
              <a:path w="3048000" h="3298825">
                <a:moveTo>
                  <a:pt x="3048000" y="0"/>
                </a:moveTo>
                <a:lnTo>
                  <a:pt x="0" y="0"/>
                </a:lnTo>
                <a:lnTo>
                  <a:pt x="0" y="3298698"/>
                </a:lnTo>
                <a:lnTo>
                  <a:pt x="3048000" y="3298698"/>
                </a:lnTo>
                <a:lnTo>
                  <a:pt x="3048000" y="0"/>
                </a:lnTo>
                <a:close/>
              </a:path>
            </a:pathLst>
          </a:custGeom>
          <a:solidFill>
            <a:srgbClr val="00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116815" y="1819753"/>
            <a:ext cx="112331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300" b="1" dirty="0">
                <a:solidFill>
                  <a:srgbClr val="FFFFFF"/>
                </a:solidFill>
                <a:latin typeface="Noto Sans CJK SC Bold"/>
                <a:cs typeface="Noto Sans CJK SC Bold"/>
              </a:rPr>
              <a:t>正确答案是D。</a:t>
            </a:r>
            <a:endParaRPr sz="1300">
              <a:latin typeface="Noto Sans CJK SC Bold"/>
              <a:cs typeface="Noto Sans CJK SC Bold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16815" y="2126839"/>
            <a:ext cx="254635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050" dirty="0">
                <a:solidFill>
                  <a:srgbClr val="FFFFFF"/>
                </a:solidFill>
                <a:latin typeface="Noto Sans CJK SC Regular"/>
                <a:cs typeface="Noto Sans CJK SC Regular"/>
              </a:rPr>
              <a:t>如要确保往来记录完整准确，最好参照指南</a:t>
            </a:r>
            <a:endParaRPr sz="1050">
              <a:latin typeface="Noto Sans CJK SC Regular"/>
              <a:cs typeface="Noto Sans CJK SC Regular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16815" y="2327264"/>
            <a:ext cx="254635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050" dirty="0">
                <a:solidFill>
                  <a:srgbClr val="FFFFFF"/>
                </a:solidFill>
                <a:latin typeface="Noto Sans CJK SC Regular"/>
                <a:cs typeface="Noto Sans CJK SC Regular"/>
              </a:rPr>
              <a:t>记录与专业医疗人士、政府官员和其他客户</a:t>
            </a:r>
            <a:endParaRPr sz="1050">
              <a:latin typeface="Noto Sans CJK SC Regular"/>
              <a:cs typeface="Noto Sans CJK SC Regular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16815" y="2526889"/>
            <a:ext cx="254635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050" dirty="0">
                <a:solidFill>
                  <a:srgbClr val="FFFFFF"/>
                </a:solidFill>
                <a:latin typeface="Noto Sans CJK SC Regular"/>
                <a:cs typeface="Noto Sans CJK SC Regular"/>
              </a:rPr>
              <a:t>往来的相关费用。务必保存一份晚餐或商务</a:t>
            </a:r>
            <a:endParaRPr sz="1050">
              <a:latin typeface="Noto Sans CJK SC Regular"/>
              <a:cs typeface="Noto Sans CJK SC Regular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116815" y="2727314"/>
            <a:ext cx="254635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050" dirty="0">
                <a:solidFill>
                  <a:srgbClr val="FFFFFF"/>
                </a:solidFill>
                <a:latin typeface="Noto Sans CJK SC Regular"/>
                <a:cs typeface="Noto Sans CJK SC Regular"/>
              </a:rPr>
              <a:t>招待的详细收据副本，并记录会见日期、会</a:t>
            </a:r>
            <a:endParaRPr sz="1050">
              <a:latin typeface="Noto Sans CJK SC Regular"/>
              <a:cs typeface="Noto Sans CJK SC Regular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116815" y="2926939"/>
            <a:ext cx="254635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050" dirty="0">
                <a:solidFill>
                  <a:srgbClr val="FFFFFF"/>
                </a:solidFill>
                <a:latin typeface="Noto Sans CJK SC Regular"/>
                <a:cs typeface="Noto Sans CJK SC Regular"/>
              </a:rPr>
              <a:t>见人员及目的。及时向交易记录负责人提供</a:t>
            </a:r>
            <a:endParaRPr sz="1050">
              <a:latin typeface="Noto Sans CJK SC Regular"/>
              <a:cs typeface="Noto Sans CJK SC Regular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116815" y="3127364"/>
            <a:ext cx="254635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050" dirty="0">
                <a:solidFill>
                  <a:srgbClr val="FFFFFF"/>
                </a:solidFill>
                <a:latin typeface="Noto Sans CJK SC Regular"/>
                <a:cs typeface="Noto Sans CJK SC Regular"/>
              </a:rPr>
              <a:t>这些信息，并跟进或检查您的记录，以确保</a:t>
            </a:r>
            <a:endParaRPr sz="1050">
              <a:latin typeface="Noto Sans CJK SC Regular"/>
              <a:cs typeface="Noto Sans CJK SC Regular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16815" y="3326989"/>
            <a:ext cx="94615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050" dirty="0">
                <a:solidFill>
                  <a:srgbClr val="FFFFFF"/>
                </a:solidFill>
                <a:latin typeface="Noto Sans CJK SC Regular"/>
                <a:cs typeface="Noto Sans CJK SC Regular"/>
              </a:rPr>
              <a:t>记录完整准确。</a:t>
            </a:r>
            <a:endParaRPr sz="1050">
              <a:latin typeface="Noto Sans CJK SC Regular"/>
              <a:cs typeface="Noto Sans CJK SC Regular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116815" y="3590622"/>
            <a:ext cx="250317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050" dirty="0">
                <a:solidFill>
                  <a:srgbClr val="FFFFFF"/>
                </a:solidFill>
                <a:latin typeface="Noto Sans CJK SC Regular"/>
                <a:cs typeface="Noto Sans CJK SC Regular"/>
              </a:rPr>
              <a:t>您可随时联系</a:t>
            </a:r>
            <a:r>
              <a:rPr sz="1050" spc="-5" dirty="0">
                <a:solidFill>
                  <a:srgbClr val="FFFFFF"/>
                </a:solidFill>
                <a:latin typeface="Noto Sans CJK SC Regular"/>
                <a:cs typeface="Noto Sans CJK SC Regular"/>
              </a:rPr>
              <a:t>[</a:t>
            </a:r>
            <a:r>
              <a:rPr sz="1050" dirty="0">
                <a:solidFill>
                  <a:srgbClr val="FFFFFF"/>
                </a:solidFill>
                <a:latin typeface="Noto Sans CJK SC Regular"/>
                <a:cs typeface="Noto Sans CJK SC Regular"/>
              </a:rPr>
              <a:t>插入公司联系人</a:t>
            </a:r>
            <a:r>
              <a:rPr sz="1050" spc="-5" dirty="0">
                <a:solidFill>
                  <a:srgbClr val="FFFFFF"/>
                </a:solidFill>
                <a:latin typeface="Noto Sans CJK SC Regular"/>
                <a:cs typeface="Noto Sans CJK SC Regular"/>
              </a:rPr>
              <a:t>]</a:t>
            </a:r>
            <a:r>
              <a:rPr sz="1050" dirty="0">
                <a:solidFill>
                  <a:srgbClr val="FFFFFF"/>
                </a:solidFill>
                <a:latin typeface="Noto Sans CJK SC Regular"/>
                <a:cs typeface="Noto Sans CJK SC Regular"/>
              </a:rPr>
              <a:t>，询问问题</a:t>
            </a:r>
            <a:endParaRPr sz="1050">
              <a:latin typeface="Noto Sans CJK SC Regular"/>
              <a:cs typeface="Noto Sans CJK SC Regular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116815" y="3791047"/>
            <a:ext cx="81280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050" dirty="0">
                <a:solidFill>
                  <a:srgbClr val="FFFFFF"/>
                </a:solidFill>
                <a:latin typeface="Noto Sans CJK SC Regular"/>
                <a:cs typeface="Noto Sans CJK SC Regular"/>
              </a:rPr>
              <a:t>或请求指导。</a:t>
            </a:r>
            <a:endParaRPr sz="1050">
              <a:latin typeface="Noto Sans CJK SC Regular"/>
              <a:cs typeface="Noto Sans CJK SC Regular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60509" y="1569970"/>
            <a:ext cx="5207000" cy="627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rgbClr val="006D6F"/>
                </a:solidFill>
                <a:latin typeface="Noto Sans CJK SC Bold"/>
                <a:cs typeface="Noto Sans CJK SC Bold"/>
              </a:rPr>
              <a:t>记录晚餐详情：第1部</a:t>
            </a:r>
            <a:r>
              <a:rPr sz="2000" b="1" spc="-1964" dirty="0">
                <a:solidFill>
                  <a:srgbClr val="006D6F"/>
                </a:solidFill>
                <a:latin typeface="Noto Sans CJK SC Bold"/>
                <a:cs typeface="Noto Sans CJK SC Bold"/>
              </a:rPr>
              <a:t>分</a:t>
            </a:r>
            <a:endParaRPr sz="2000">
              <a:latin typeface="Noto Sans CJK SC Bold"/>
              <a:cs typeface="Noto Sans CJK SC Bold"/>
            </a:endParaRPr>
          </a:p>
          <a:p>
            <a:pPr marL="12700">
              <a:lnSpc>
                <a:spcPct val="100000"/>
              </a:lnSpc>
              <a:spcBef>
                <a:spcPts val="905"/>
              </a:spcBef>
            </a:pPr>
            <a:r>
              <a:rPr sz="12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您要安排与现有客户共进一顿普通的晚餐，讨论与医疗器械产品相关的正当业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60509" y="2217670"/>
            <a:ext cx="52070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务事宜。晚餐后，务必保存此次晚餐的所有相关材料，并及时记录。</a:t>
            </a:r>
            <a:r>
              <a:rPr sz="1200" b="1" u="sng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Bold"/>
                <a:cs typeface="Noto Sans CJK SC Bold"/>
              </a:rPr>
              <a:t>有哪些最</a:t>
            </a:r>
            <a:endParaRPr sz="1200">
              <a:latin typeface="Noto Sans CJK SC Bold"/>
              <a:cs typeface="Noto Sans CJK SC Bold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60509" y="2446270"/>
            <a:ext cx="6350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u="sng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Bold"/>
                <a:cs typeface="Noto Sans CJK SC Bold"/>
              </a:rPr>
              <a:t>佳做法？</a:t>
            </a:r>
            <a:endParaRPr sz="1200">
              <a:latin typeface="Noto Sans CJK SC Bold"/>
              <a:cs typeface="Noto Sans CJK SC Bold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60509" y="2738116"/>
            <a:ext cx="51968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sz="1200" spc="-5" dirty="0">
                <a:solidFill>
                  <a:srgbClr val="006D6F"/>
                </a:solidFill>
                <a:latin typeface="Noto Sans CJK SC Regular"/>
                <a:cs typeface="Noto Sans CJK SC Regular"/>
              </a:rPr>
              <a:t>A</a:t>
            </a:r>
            <a:r>
              <a:rPr sz="1200" dirty="0">
                <a:solidFill>
                  <a:srgbClr val="006D6F"/>
                </a:solidFill>
                <a:latin typeface="Noto Sans CJK SC Regular"/>
                <a:cs typeface="Noto Sans CJK SC Regular"/>
              </a:rPr>
              <a:t>.	</a:t>
            </a:r>
            <a:r>
              <a:rPr sz="12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请查阅贵公司关于保存完整准确记录的指南，或联系[插入公司联系人]寻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03409" y="2966716"/>
            <a:ext cx="21590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求指导，以确保了解所有信息。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60509" y="3258562"/>
            <a:ext cx="49403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sz="1200" spc="-5" dirty="0">
                <a:solidFill>
                  <a:srgbClr val="006D6F"/>
                </a:solidFill>
                <a:latin typeface="Noto Sans CJK SC Regular"/>
                <a:cs typeface="Noto Sans CJK SC Regular"/>
              </a:rPr>
              <a:t>B</a:t>
            </a:r>
            <a:r>
              <a:rPr sz="1200" dirty="0">
                <a:solidFill>
                  <a:srgbClr val="006D6F"/>
                </a:solidFill>
                <a:latin typeface="Noto Sans CJK SC Regular"/>
                <a:cs typeface="Noto Sans CJK SC Regular"/>
              </a:rPr>
              <a:t>.	</a:t>
            </a:r>
            <a:r>
              <a:rPr sz="12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整理晚餐收据明细，以及用餐的客户、日期及业务目的等相关信息，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03409" y="3487162"/>
            <a:ext cx="3530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及时向公司的交易记录负责人提供资料（如适用）。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60509" y="3779770"/>
            <a:ext cx="5245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sz="1200" dirty="0">
                <a:solidFill>
                  <a:srgbClr val="006D6F"/>
                </a:solidFill>
                <a:latin typeface="Noto Sans CJK SC Regular"/>
                <a:cs typeface="Noto Sans CJK SC Regular"/>
              </a:rPr>
              <a:t>C.	</a:t>
            </a:r>
            <a:r>
              <a:rPr sz="12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与交易记录负责人进行跟进，并仔细检查您的输入，确保记录完整准确。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60509" y="4071616"/>
            <a:ext cx="11303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sz="1200" spc="-5" dirty="0">
                <a:solidFill>
                  <a:srgbClr val="006D6F"/>
                </a:solidFill>
                <a:latin typeface="Noto Sans CJK SC Regular"/>
                <a:cs typeface="Noto Sans CJK SC Regular"/>
              </a:rPr>
              <a:t>D</a:t>
            </a:r>
            <a:r>
              <a:rPr sz="1200" dirty="0">
                <a:solidFill>
                  <a:srgbClr val="006D6F"/>
                </a:solidFill>
                <a:latin typeface="Noto Sans CJK SC Regular"/>
                <a:cs typeface="Noto Sans CJK SC Regular"/>
              </a:rPr>
              <a:t>.	</a:t>
            </a:r>
            <a:r>
              <a:rPr sz="12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以上全部。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59994" y="223227"/>
            <a:ext cx="6227445" cy="587375"/>
          </a:xfrm>
          <a:custGeom>
            <a:avLst/>
            <a:gdLst/>
            <a:ahLst/>
            <a:cxnLst/>
            <a:rect l="l" t="t" r="r" b="b"/>
            <a:pathLst>
              <a:path w="6227445" h="587375">
                <a:moveTo>
                  <a:pt x="6227305" y="0"/>
                </a:moveTo>
                <a:lnTo>
                  <a:pt x="0" y="0"/>
                </a:lnTo>
                <a:lnTo>
                  <a:pt x="0" y="587298"/>
                </a:lnTo>
                <a:lnTo>
                  <a:pt x="6227305" y="587298"/>
                </a:lnTo>
                <a:lnTo>
                  <a:pt x="622730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/>
              <a:t>2</a:t>
            </a:fld>
            <a:endParaRPr dirty="0"/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51140" y="242143"/>
            <a:ext cx="8039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全球分</a:t>
            </a:r>
            <a:r>
              <a:rPr sz="1200" b="0" spc="35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销</a:t>
            </a:r>
            <a:r>
              <a:rPr sz="1200" b="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商</a:t>
            </a:r>
            <a:endParaRPr sz="1200">
              <a:latin typeface="Noto Sans CJK SC Medium"/>
              <a:cs typeface="Noto Sans CJK S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51140" y="470743"/>
            <a:ext cx="7950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合规</a:t>
            </a:r>
            <a:r>
              <a:rPr sz="12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工具包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59740" y="985514"/>
            <a:ext cx="431482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i="0" spc="-5" dirty="0"/>
              <a:t>确保往来账目和记录完整准确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2440" y="227681"/>
            <a:ext cx="2007235" cy="434975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65"/>
              </a:spcBef>
            </a:pPr>
            <a:r>
              <a:rPr sz="1200" b="1" i="1" dirty="0">
                <a:solidFill>
                  <a:srgbClr val="707074"/>
                </a:solidFill>
                <a:latin typeface="Noto Sans CJK SC Bold"/>
                <a:cs typeface="Noto Sans CJK SC Bold"/>
              </a:rPr>
              <a:t>插入公司名称/活动/职务/徽标</a:t>
            </a:r>
            <a:endParaRPr sz="1200">
              <a:latin typeface="Noto Sans CJK SC Bold"/>
              <a:cs typeface="Noto Sans CJK SC Bold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20128" y="203449"/>
            <a:ext cx="544067" cy="54406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60509" y="1569970"/>
            <a:ext cx="154813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rgbClr val="006D6F"/>
                </a:solidFill>
                <a:latin typeface="Noto Sans CJK SC Bold"/>
                <a:cs typeface="Noto Sans CJK SC Bold"/>
              </a:rPr>
              <a:t>隐藏非法付款</a:t>
            </a:r>
            <a:endParaRPr sz="2000" dirty="0">
              <a:latin typeface="Noto Sans CJK SC Bold"/>
              <a:cs typeface="Noto Sans CJK SC Bold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0509" y="1993642"/>
            <a:ext cx="593090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一家分销商与一家营销服务公司建立了合作。在建立合作关系数月后，</a:t>
            </a:r>
            <a:endParaRPr sz="1500" dirty="0">
              <a:latin typeface="Noto Sans CJK SC Regular"/>
              <a:cs typeface="Noto Sans CJK SC Regular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0509" y="2279392"/>
            <a:ext cx="554990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分销商对公司的交易进行了审计，发现公司账目和记录中存在一笔</a:t>
            </a:r>
            <a:endParaRPr sz="1500">
              <a:latin typeface="Noto Sans CJK SC Regular"/>
              <a:cs typeface="Noto Sans CJK SC Regular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0509" y="2565142"/>
            <a:ext cx="574040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“营销款项”，系用于向专业医疗人士支付的不当款项。公司员工使</a:t>
            </a:r>
            <a:endParaRPr sz="1500">
              <a:latin typeface="Noto Sans CJK SC Regular"/>
              <a:cs typeface="Noto Sans CJK SC Regular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0509" y="2850892"/>
            <a:ext cx="574040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用该笔款项贿赂卫生部的员工。此外，该笔款项还用于贿赂在采购公</a:t>
            </a:r>
            <a:endParaRPr sz="1500">
              <a:latin typeface="Noto Sans CJK SC Regular"/>
              <a:cs typeface="Noto Sans CJK SC Regular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0509" y="3136642"/>
            <a:ext cx="326390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司产品时拥有决策影响力的国企员工。</a:t>
            </a:r>
            <a:endParaRPr sz="1500">
              <a:latin typeface="Noto Sans CJK SC Regular"/>
              <a:cs typeface="Noto Sans CJK SC Regular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0509" y="3549646"/>
            <a:ext cx="574040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在公司的账目和记录中发现这些款项后，分销商终止了所有其他营销</a:t>
            </a:r>
            <a:endParaRPr sz="1500">
              <a:latin typeface="Noto Sans CJK SC Regular"/>
              <a:cs typeface="Noto Sans CJK SC Regular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0509" y="3835396"/>
            <a:ext cx="212090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账户，以停止贿赂行为。</a:t>
            </a:r>
            <a:endParaRPr sz="1500" dirty="0">
              <a:latin typeface="Noto Sans CJK SC Regular"/>
              <a:cs typeface="Noto Sans CJK SC Regular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553200" y="1554480"/>
            <a:ext cx="2438400" cy="3303270"/>
          </a:xfrm>
          <a:custGeom>
            <a:avLst/>
            <a:gdLst/>
            <a:ahLst/>
            <a:cxnLst/>
            <a:rect l="l" t="t" r="r" b="b"/>
            <a:pathLst>
              <a:path w="2438400" h="3303270">
                <a:moveTo>
                  <a:pt x="2438400" y="0"/>
                </a:moveTo>
                <a:lnTo>
                  <a:pt x="0" y="0"/>
                </a:lnTo>
                <a:lnTo>
                  <a:pt x="0" y="3303270"/>
                </a:lnTo>
                <a:lnTo>
                  <a:pt x="2438400" y="3303270"/>
                </a:lnTo>
                <a:lnTo>
                  <a:pt x="2438400" y="0"/>
                </a:lnTo>
                <a:close/>
              </a:path>
            </a:pathLst>
          </a:custGeom>
          <a:solidFill>
            <a:srgbClr val="D2E3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6873240" y="1936604"/>
            <a:ext cx="1346200" cy="2667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15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季节性账目和</a:t>
            </a:r>
            <a:r>
              <a:rPr sz="1550" i="1" spc="-15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记</a:t>
            </a:r>
            <a:endParaRPr sz="1550">
              <a:latin typeface="Noto Sans CJK SC Regular"/>
              <a:cs typeface="Noto Sans CJK SC Regular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847840" y="2508104"/>
            <a:ext cx="1397000" cy="2667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0"/>
              </a:spcBef>
            </a:pPr>
            <a:r>
              <a:rPr sz="1550" i="1" spc="-15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举</a:t>
            </a:r>
            <a:r>
              <a:rPr sz="2325" i="1" spc="-75" baseline="-8064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藏</a:t>
            </a:r>
            <a:r>
              <a:rPr sz="1550" i="1" spc="-15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措</a:t>
            </a:r>
            <a:r>
              <a:rPr sz="2325" i="1" spc="-75" baseline="-8064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在</a:t>
            </a:r>
            <a:r>
              <a:rPr sz="1550" i="1" spc="-15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，</a:t>
            </a:r>
            <a:r>
              <a:rPr sz="2325" i="1" spc="-75" baseline="-8064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账</a:t>
            </a:r>
            <a:r>
              <a:rPr sz="1550" i="1" spc="-15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可</a:t>
            </a:r>
            <a:r>
              <a:rPr sz="2325" i="1" spc="-75" baseline="-8064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目</a:t>
            </a:r>
            <a:r>
              <a:rPr sz="1550" i="1" spc="-15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及</a:t>
            </a:r>
            <a:r>
              <a:rPr sz="2325" i="1" spc="-75" baseline="-8064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和</a:t>
            </a:r>
            <a:r>
              <a:rPr sz="1550" i="1" spc="-15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时</a:t>
            </a:r>
            <a:r>
              <a:rPr sz="2325" i="1" spc="-75" baseline="-8064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记</a:t>
            </a:r>
            <a:r>
              <a:rPr sz="1550" i="1" spc="-15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发</a:t>
            </a:r>
            <a:r>
              <a:rPr sz="2325" i="1" spc="-2325" baseline="-8064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录</a:t>
            </a:r>
            <a:endParaRPr sz="2325" baseline="-80645">
              <a:latin typeface="Noto Sans CJK SC Regular"/>
              <a:cs typeface="Noto Sans CJK SC Regular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847840" y="3079604"/>
            <a:ext cx="1397000" cy="2667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0"/>
              </a:spcBef>
            </a:pPr>
            <a:r>
              <a:rPr sz="1550" i="1" spc="-15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于</a:t>
            </a:r>
            <a:r>
              <a:rPr sz="2325" i="1" spc="-75" baseline="-8064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为</a:t>
            </a:r>
            <a:r>
              <a:rPr sz="1550" i="1" spc="-15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实</a:t>
            </a:r>
            <a:r>
              <a:rPr sz="2325" i="1" spc="-75" baseline="-8064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的</a:t>
            </a:r>
            <a:r>
              <a:rPr sz="1550" i="1" spc="-15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施</a:t>
            </a:r>
            <a:r>
              <a:rPr sz="2325" i="1" spc="-75" baseline="-8064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付</a:t>
            </a:r>
            <a:r>
              <a:rPr sz="1550" i="1" spc="-15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欺</a:t>
            </a:r>
            <a:r>
              <a:rPr sz="2325" i="1" spc="-75" baseline="-8064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款</a:t>
            </a:r>
            <a:r>
              <a:rPr sz="1550" i="1" spc="-15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诈</a:t>
            </a:r>
            <a:r>
              <a:rPr sz="2325" i="1" spc="-75" baseline="-8064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项</a:t>
            </a:r>
            <a:r>
              <a:rPr sz="1550" i="1" spc="-15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等</a:t>
            </a:r>
            <a:r>
              <a:rPr sz="2325" i="1" spc="-75" baseline="-8064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目</a:t>
            </a:r>
            <a:r>
              <a:rPr sz="1550" i="1" spc="-15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犯</a:t>
            </a:r>
            <a:r>
              <a:rPr sz="2325" i="1" spc="-2325" baseline="-8064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，</a:t>
            </a:r>
            <a:endParaRPr sz="2325" baseline="-80645">
              <a:latin typeface="Noto Sans CJK SC Regular"/>
              <a:cs typeface="Noto Sans CJK SC Regular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847840" y="3651104"/>
            <a:ext cx="1778000" cy="2667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0"/>
              </a:spcBef>
            </a:pPr>
            <a:r>
              <a:rPr sz="1550" i="1" spc="-15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发</a:t>
            </a:r>
            <a:r>
              <a:rPr sz="2325" i="1" spc="-75" baseline="-8064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的</a:t>
            </a:r>
            <a:r>
              <a:rPr sz="2325" i="1" spc="-2325" baseline="-8064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非</a:t>
            </a:r>
            <a:r>
              <a:rPr sz="15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现</a:t>
            </a:r>
            <a:r>
              <a:rPr sz="2325" i="1" spc="-2325" baseline="-8064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法</a:t>
            </a:r>
            <a:r>
              <a:rPr sz="15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向</a:t>
            </a:r>
            <a:r>
              <a:rPr sz="2325" i="1" spc="-2325" baseline="-8064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隐</a:t>
            </a:r>
            <a:r>
              <a:rPr sz="15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政</a:t>
            </a:r>
            <a:r>
              <a:rPr sz="2325" i="1" spc="-2325" baseline="-8064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匿</a:t>
            </a:r>
            <a:r>
              <a:rPr sz="15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府</a:t>
            </a:r>
            <a:r>
              <a:rPr sz="2325" i="1" spc="-2325" baseline="-8064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款</a:t>
            </a:r>
            <a:r>
              <a:rPr sz="15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官</a:t>
            </a:r>
            <a:r>
              <a:rPr sz="2325" i="1" spc="-2325" baseline="-8064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项</a:t>
            </a:r>
            <a:r>
              <a:rPr sz="15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员</a:t>
            </a:r>
            <a:r>
              <a:rPr sz="2325" i="1" spc="-2325" baseline="-8064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。</a:t>
            </a:r>
            <a:r>
              <a:rPr sz="15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支付</a:t>
            </a:r>
            <a:endParaRPr sz="1550">
              <a:latin typeface="Noto Sans CJK SC Regular"/>
              <a:cs typeface="Noto Sans CJK SC Regular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59994" y="223227"/>
            <a:ext cx="6227445" cy="587375"/>
          </a:xfrm>
          <a:custGeom>
            <a:avLst/>
            <a:gdLst/>
            <a:ahLst/>
            <a:cxnLst/>
            <a:rect l="l" t="t" r="r" b="b"/>
            <a:pathLst>
              <a:path w="6227445" h="587375">
                <a:moveTo>
                  <a:pt x="6227305" y="0"/>
                </a:moveTo>
                <a:lnTo>
                  <a:pt x="0" y="0"/>
                </a:lnTo>
                <a:lnTo>
                  <a:pt x="0" y="587298"/>
                </a:lnTo>
                <a:lnTo>
                  <a:pt x="6227305" y="587298"/>
                </a:lnTo>
                <a:lnTo>
                  <a:pt x="622730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/>
              <a:t>3</a:t>
            </a:fld>
            <a:endParaRPr dirty="0"/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51140" y="242143"/>
            <a:ext cx="8039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全球分</a:t>
            </a:r>
            <a:r>
              <a:rPr sz="1200" b="0" spc="35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销</a:t>
            </a:r>
            <a:r>
              <a:rPr sz="1200" b="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商</a:t>
            </a:r>
            <a:endParaRPr sz="1200">
              <a:latin typeface="Noto Sans CJK SC Medium"/>
              <a:cs typeface="Noto Sans CJK S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51140" y="470743"/>
            <a:ext cx="7950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合规</a:t>
            </a:r>
            <a:r>
              <a:rPr sz="12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工具包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59740" y="985514"/>
            <a:ext cx="431482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i="0" spc="-5" dirty="0"/>
              <a:t>确保往来账目和记录完整准确</a:t>
            </a: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20128" y="203449"/>
            <a:ext cx="544067" cy="54406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60509" y="1411226"/>
            <a:ext cx="5835650" cy="2703830"/>
          </a:xfrm>
          <a:prstGeom prst="rect">
            <a:avLst/>
          </a:prstGeom>
        </p:spPr>
        <p:txBody>
          <a:bodyPr vert="horz" wrap="square" lIns="0" tIns="1708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45"/>
              </a:spcBef>
            </a:pPr>
            <a:r>
              <a:rPr sz="2000" b="1" spc="-5" dirty="0">
                <a:solidFill>
                  <a:srgbClr val="006D6F"/>
                </a:solidFill>
                <a:latin typeface="Noto Sans CJK SC Bold"/>
                <a:cs typeface="Noto Sans CJK SC Bold"/>
              </a:rPr>
              <a:t>财务内控机制和记账</a:t>
            </a:r>
            <a:endParaRPr sz="2000" dirty="0">
              <a:latin typeface="Noto Sans CJK SC Bold"/>
              <a:cs typeface="Noto Sans CJK SC Bold"/>
            </a:endParaRPr>
          </a:p>
          <a:p>
            <a:pPr marL="12700" marR="100965">
              <a:lnSpc>
                <a:spcPct val="125000"/>
              </a:lnSpc>
              <a:spcBef>
                <a:spcPts val="490"/>
              </a:spcBef>
            </a:pPr>
            <a:r>
              <a:rPr sz="15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一名分销商被发现通过虚假协议来掩盖贿赂事实，达成非法获取业务 的目的。其中包括：</a:t>
            </a:r>
            <a:endParaRPr sz="1500" dirty="0">
              <a:latin typeface="Noto Sans CJK SC Regular"/>
              <a:cs typeface="Noto Sans CJK SC Regular"/>
            </a:endParaRPr>
          </a:p>
          <a:p>
            <a:pPr marL="298450" marR="5080" indent="-285750">
              <a:lnSpc>
                <a:spcPct val="125000"/>
              </a:lnSpc>
              <a:spcBef>
                <a:spcPts val="400"/>
              </a:spcBef>
              <a:buClr>
                <a:srgbClr val="006D6F"/>
              </a:buClr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5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与军方高层医疗器械采购专员之子名下的一家公司签订仓储合同， 名为采购仓储空间，但从未存储过任何产品。</a:t>
            </a:r>
            <a:endParaRPr sz="1500" dirty="0">
              <a:latin typeface="Noto Sans CJK SC Regular"/>
              <a:cs typeface="Noto Sans CJK SC Regular"/>
            </a:endParaRPr>
          </a:p>
          <a:p>
            <a:pPr marL="298450" indent="-285750">
              <a:lnSpc>
                <a:spcPct val="100000"/>
              </a:lnSpc>
              <a:spcBef>
                <a:spcPts val="844"/>
              </a:spcBef>
              <a:buClr>
                <a:srgbClr val="006D6F"/>
              </a:buClr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5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与公职医生签订顾问协议，但从未获得过任何服务。</a:t>
            </a:r>
            <a:endParaRPr sz="1500" dirty="0">
              <a:latin typeface="Noto Sans CJK SC Regular"/>
              <a:cs typeface="Noto Sans CJK SC Regular"/>
            </a:endParaRPr>
          </a:p>
          <a:p>
            <a:pPr marL="298450" marR="195580" indent="-285750">
              <a:lnSpc>
                <a:spcPct val="125000"/>
              </a:lnSpc>
              <a:spcBef>
                <a:spcPts val="405"/>
              </a:spcBef>
              <a:buClr>
                <a:srgbClr val="006D6F"/>
              </a:buClr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5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签订虚假的佣金收取协议，同时向政府慈善机构付款，并在虚造 商业或教学目的的情况下，向公职医生赠送礼品和支付差旅费。</a:t>
            </a:r>
            <a:endParaRPr sz="1500" dirty="0">
              <a:latin typeface="Noto Sans CJK SC Regular"/>
              <a:cs typeface="Noto Sans CJK SC Regular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867400" y="1447033"/>
            <a:ext cx="3276599" cy="3696453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472440" y="227681"/>
            <a:ext cx="2007235" cy="434975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65"/>
              </a:spcBef>
            </a:pPr>
            <a:r>
              <a:rPr sz="1200" b="1" i="1" dirty="0">
                <a:solidFill>
                  <a:srgbClr val="707074"/>
                </a:solidFill>
                <a:latin typeface="Noto Sans CJK SC Bold"/>
                <a:cs typeface="Noto Sans CJK SC Bold"/>
              </a:rPr>
              <a:t>插入公司名称/活动/职务/徽标</a:t>
            </a:r>
            <a:endParaRPr sz="1200">
              <a:latin typeface="Noto Sans CJK SC Bold"/>
              <a:cs typeface="Noto Sans CJK SC Bold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59994" y="223227"/>
            <a:ext cx="6227445" cy="587375"/>
          </a:xfrm>
          <a:custGeom>
            <a:avLst/>
            <a:gdLst/>
            <a:ahLst/>
            <a:cxnLst/>
            <a:rect l="l" t="t" r="r" b="b"/>
            <a:pathLst>
              <a:path w="6227445" h="587375">
                <a:moveTo>
                  <a:pt x="6227305" y="0"/>
                </a:moveTo>
                <a:lnTo>
                  <a:pt x="0" y="0"/>
                </a:lnTo>
                <a:lnTo>
                  <a:pt x="0" y="587298"/>
                </a:lnTo>
                <a:lnTo>
                  <a:pt x="6227305" y="587298"/>
                </a:lnTo>
                <a:lnTo>
                  <a:pt x="622730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/>
              <a:t>4</a:t>
            </a:fld>
            <a:endParaRPr dirty="0"/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51140" y="242143"/>
            <a:ext cx="8039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全球分</a:t>
            </a:r>
            <a:r>
              <a:rPr sz="1200" b="0" spc="35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销</a:t>
            </a:r>
            <a:r>
              <a:rPr sz="1200" b="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商</a:t>
            </a:r>
            <a:endParaRPr sz="1200">
              <a:latin typeface="Noto Sans CJK SC Medium"/>
              <a:cs typeface="Noto Sans CJK S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51140" y="470743"/>
            <a:ext cx="7950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合规</a:t>
            </a:r>
            <a:r>
              <a:rPr sz="12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工具包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59740" y="985514"/>
            <a:ext cx="431482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i="0" spc="-5" dirty="0"/>
              <a:t>确保往来账目和记录完整准确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2440" y="227681"/>
            <a:ext cx="2007235" cy="434975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65"/>
              </a:spcBef>
            </a:pPr>
            <a:r>
              <a:rPr sz="1200" b="1" i="1" dirty="0">
                <a:solidFill>
                  <a:srgbClr val="707074"/>
                </a:solidFill>
                <a:latin typeface="Noto Sans CJK SC Bold"/>
                <a:cs typeface="Noto Sans CJK SC Bold"/>
              </a:rPr>
              <a:t>插入公司名称/活动/职务/徽标</a:t>
            </a:r>
            <a:endParaRPr sz="1200">
              <a:latin typeface="Noto Sans CJK SC Bold"/>
              <a:cs typeface="Noto Sans CJK SC Bold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20128" y="203449"/>
            <a:ext cx="544067" cy="54406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60509" y="1411226"/>
            <a:ext cx="5740400" cy="2394585"/>
          </a:xfrm>
          <a:prstGeom prst="rect">
            <a:avLst/>
          </a:prstGeom>
        </p:spPr>
        <p:txBody>
          <a:bodyPr vert="horz" wrap="square" lIns="0" tIns="1708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45"/>
              </a:spcBef>
            </a:pPr>
            <a:r>
              <a:rPr sz="2000" b="1" spc="-5" dirty="0">
                <a:solidFill>
                  <a:srgbClr val="006D6F"/>
                </a:solidFill>
                <a:latin typeface="Noto Sans CJK SC Bold"/>
                <a:cs typeface="Noto Sans CJK SC Bold"/>
              </a:rPr>
              <a:t>财务内控机制和记账</a:t>
            </a:r>
            <a:endParaRPr sz="2000" dirty="0">
              <a:latin typeface="Noto Sans CJK SC Bold"/>
              <a:cs typeface="Noto Sans CJK SC Bold"/>
            </a:endParaRPr>
          </a:p>
          <a:p>
            <a:pPr marL="12700" marR="5080" algn="just">
              <a:lnSpc>
                <a:spcPct val="125000"/>
              </a:lnSpc>
              <a:spcBef>
                <a:spcPts val="490"/>
              </a:spcBef>
            </a:pPr>
            <a:r>
              <a:rPr sz="15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该分销商在法庭上承认，其未实施财务内控机制，且未确保往来账目 和记录的完整准确。其通过直接付款和借助次级分销商两种途径实施 贿赂行为。</a:t>
            </a:r>
            <a:endParaRPr sz="1500" dirty="0">
              <a:latin typeface="Noto Sans CJK SC Regular"/>
              <a:cs typeface="Noto Sans CJK SC Regular"/>
            </a:endParaRPr>
          </a:p>
          <a:p>
            <a:pPr marL="12700">
              <a:lnSpc>
                <a:spcPct val="100000"/>
              </a:lnSpc>
              <a:spcBef>
                <a:spcPts val="1400"/>
              </a:spcBef>
            </a:pPr>
            <a:r>
              <a:rPr sz="15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严格执行财务交易内控机制，并确保往来账目和记录真实、完</a:t>
            </a:r>
            <a:r>
              <a:rPr sz="1550" i="1" spc="-15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整</a:t>
            </a:r>
            <a:endParaRPr sz="1550" dirty="0">
              <a:latin typeface="Noto Sans CJK SC Regular"/>
              <a:cs typeface="Noto Sans CJK SC Regular"/>
            </a:endParaRPr>
          </a:p>
          <a:p>
            <a:pPr marL="12700" marR="5080">
              <a:lnSpc>
                <a:spcPct val="121000"/>
              </a:lnSpc>
            </a:pPr>
            <a:r>
              <a:rPr sz="15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准确地反映公司内的日常交易，这对于遵守当地法律、法规和行业行 为准则至关重要。</a:t>
            </a:r>
            <a:endParaRPr sz="1550" dirty="0">
              <a:latin typeface="Noto Sans CJK SC Regular"/>
              <a:cs typeface="Noto Sans CJK SC Regular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867400" y="1447033"/>
            <a:ext cx="3276599" cy="3696453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359994" y="223227"/>
            <a:ext cx="6227445" cy="587375"/>
          </a:xfrm>
          <a:custGeom>
            <a:avLst/>
            <a:gdLst/>
            <a:ahLst/>
            <a:cxnLst/>
            <a:rect l="l" t="t" r="r" b="b"/>
            <a:pathLst>
              <a:path w="6227445" h="587375">
                <a:moveTo>
                  <a:pt x="6227305" y="0"/>
                </a:moveTo>
                <a:lnTo>
                  <a:pt x="0" y="0"/>
                </a:lnTo>
                <a:lnTo>
                  <a:pt x="0" y="587298"/>
                </a:lnTo>
                <a:lnTo>
                  <a:pt x="6227305" y="587298"/>
                </a:lnTo>
                <a:lnTo>
                  <a:pt x="622730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/>
              <a:t>5</a:t>
            </a:fld>
            <a:endParaRPr dirty="0"/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288</Words>
  <Application>Microsoft Office PowerPoint</Application>
  <PresentationFormat>Custom</PresentationFormat>
  <Paragraphs>73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Gotham HTF Book</vt:lpstr>
      <vt:lpstr>Noto Sans CJK SC Bold</vt:lpstr>
      <vt:lpstr>Noto Sans CJK SC Medium</vt:lpstr>
      <vt:lpstr>Noto Sans CJK SC Regular</vt:lpstr>
      <vt:lpstr>Arial</vt:lpstr>
      <vt:lpstr>Calibri</vt:lpstr>
      <vt:lpstr>Office Theme</vt:lpstr>
      <vt:lpstr>PowerPoint Presentation</vt:lpstr>
      <vt:lpstr>确保往来账目和记录完整准确</vt:lpstr>
      <vt:lpstr>确保往来账目和记录完整准确</vt:lpstr>
      <vt:lpstr>确保往来账目和记录完整准确</vt:lpstr>
      <vt:lpstr>确保往来账目和记录完整准确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Avgi Filippou</dc:creator>
  <cp:lastModifiedBy>TDC</cp:lastModifiedBy>
  <cp:revision>4</cp:revision>
  <dcterms:created xsi:type="dcterms:W3CDTF">2021-11-30T15:33:14Z</dcterms:created>
  <dcterms:modified xsi:type="dcterms:W3CDTF">2021-12-23T14:04:28Z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2021-09-28T00:00:00Z</vt:filetime>
  </property>
  <property fmtid="{D5CDD505-2E9C-101B-9397-08002B2CF9AE}" pid="3" name="Creator">
    <vt:lpwstr>Adobe InDesign 15.0 (Windows)</vt:lpwstr>
  </property>
  <property fmtid="{D5CDD505-2E9C-101B-9397-08002B2CF9AE}" pid="4" name="LastSaved">
    <vt:filetime>2021-11-30T00:00:00Z</vt:filetime>
  </property>
  <property fmtid="{D5CDD505-2E9C-101B-9397-08002B2CF9AE}" pid="5" name="ArticulateGUID">
    <vt:lpwstr>E8DBBBA3-AF36-410F-ABD4-74900638A20D</vt:lpwstr>
  </property>
  <property fmtid="{D5CDD505-2E9C-101B-9397-08002B2CF9AE}" pid="6" name="ArticulatePath">
    <vt:lpwstr>Keeping Good Books &amp; Records Case Studies_zh-CN</vt:lpwstr>
  </property>
</Properties>
</file>